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8"/>
  </p:notesMasterIdLst>
  <p:sldIdLst>
    <p:sldId id="256" r:id="rId2"/>
    <p:sldId id="265" r:id="rId3"/>
    <p:sldId id="270" r:id="rId4"/>
    <p:sldId id="257" r:id="rId5"/>
    <p:sldId id="266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9" r:id="rId14"/>
    <p:sldId id="273" r:id="rId15"/>
    <p:sldId id="276" r:id="rId16"/>
    <p:sldId id="272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83729" autoAdjust="0"/>
  </p:normalViewPr>
  <p:slideViewPr>
    <p:cSldViewPr>
      <p:cViewPr varScale="1">
        <p:scale>
          <a:sx n="62" d="100"/>
          <a:sy n="62" d="100"/>
        </p:scale>
        <p:origin x="-72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6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1C9DC84-6FEC-4FFE-890E-E947DF3F1510}" type="datetimeFigureOut">
              <a:rPr lang="he-IL" smtClean="0"/>
              <a:pPr/>
              <a:t>כ"ח/סיון/תש"ע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E37093A-687D-4D52-B22C-F778079FAED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093A-687D-4D52-B22C-F778079FAED3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12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gi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6.gi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wmf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ver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40" y="0"/>
            <a:ext cx="913772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29124" y="2514600"/>
            <a:ext cx="4333876" cy="1085850"/>
          </a:xfrm>
        </p:spPr>
        <p:txBody>
          <a:bodyPr>
            <a:normAutofit/>
          </a:bodyPr>
          <a:lstStyle>
            <a:lvl1pPr algn="r" rtl="1">
              <a:defRPr sz="4200">
                <a:ln w="9525">
                  <a:solidFill>
                    <a:schemeClr val="bg1"/>
                  </a:solidFill>
                </a:ln>
                <a:gradFill>
                  <a:gsLst>
                    <a:gs pos="4000">
                      <a:srgbClr val="943C06"/>
                    </a:gs>
                    <a:gs pos="31000">
                      <a:srgbClr val="E4A738"/>
                    </a:gs>
                    <a:gs pos="50000">
                      <a:srgbClr val="D07D02"/>
                    </a:gs>
                    <a:gs pos="70000">
                      <a:srgbClr val="602708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0684" y="3643314"/>
            <a:ext cx="4347556" cy="1071570"/>
          </a:xfrm>
        </p:spPr>
        <p:txBody>
          <a:bodyPr>
            <a:normAutofit/>
          </a:bodyPr>
          <a:lstStyle>
            <a:lvl1pPr marL="0" indent="0" algn="r" rtl="1">
              <a:buNone/>
              <a:defRPr lang="en-US" sz="2800" b="0" kern="1200" dirty="0" smtClean="0">
                <a:ln w="3175">
                  <a:solidFill>
                    <a:srgbClr val="FFFFCC">
                      <a:alpha val="84000"/>
                    </a:srgbClr>
                  </a:solidFill>
                </a:ln>
                <a:gradFill>
                  <a:gsLst>
                    <a:gs pos="0">
                      <a:srgbClr val="DC8506"/>
                    </a:gs>
                    <a:gs pos="48000">
                      <a:srgbClr val="F2BF04"/>
                    </a:gs>
                    <a:gs pos="59000">
                      <a:srgbClr val="FFFFCC"/>
                    </a:gs>
                    <a:gs pos="65000">
                      <a:srgbClr val="F2BF04"/>
                    </a:gs>
                    <a:gs pos="71000">
                      <a:srgbClr val="DC8506"/>
                    </a:gs>
                  </a:gsLst>
                  <a:lin ang="5400000" scaled="0"/>
                </a:gradFill>
                <a:effectLst>
                  <a:outerShdw blurRad="127000" algn="ctr" rotWithShape="0">
                    <a:prstClr val="black">
                      <a:alpha val="94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3400" y="6492875"/>
            <a:ext cx="609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04800" y="6475422"/>
            <a:ext cx="8556567" cy="1578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09600" y="6477000"/>
            <a:ext cx="800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© Copyright SELA software &amp; Education Labs Ltd. 14-18 Baruch Hirsch </a:t>
            </a:r>
            <a:r>
              <a:rPr lang="en-US" sz="110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St.Bnei</a:t>
            </a:r>
            <a:r>
              <a:rPr lang="en-US" sz="11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10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Brak</a:t>
            </a:r>
            <a:r>
              <a:rPr lang="en-US" sz="11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 51202 Israel</a:t>
            </a:r>
            <a:br>
              <a:rPr lang="en-US" sz="11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</a:br>
            <a:r>
              <a:rPr lang="en-US" sz="11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www.sela.co.il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13" name="Picture 12" descr="logo_sela_college_shad6C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8054" y="698268"/>
            <a:ext cx="1881613" cy="615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odule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module_agenda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375" y="1371600"/>
            <a:ext cx="4010025" cy="4648200"/>
          </a:xfrm>
          <a:prstGeom prst="rect">
            <a:avLst/>
          </a:prstGeom>
          <a:solidFill>
            <a:schemeClr val="bg1">
              <a:alpha val="59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24195" y="1371600"/>
            <a:ext cx="4031674" cy="4648200"/>
          </a:xfrm>
        </p:spPr>
        <p:txBody>
          <a:bodyPr>
            <a:normAutofit/>
          </a:bodyPr>
          <a:lstStyle>
            <a:lvl1pPr algn="l" rtl="0">
              <a:buFontTx/>
              <a:buBlip>
                <a:blip r:embed="rId3"/>
              </a:buBlip>
              <a:defRPr sz="2000"/>
            </a:lvl1pPr>
            <a:lvl2pPr algn="l" rtl="0">
              <a:buFontTx/>
              <a:buBlip>
                <a:blip r:embed="rId3"/>
              </a:buBlip>
              <a:defRPr sz="1800"/>
            </a:lvl2pPr>
            <a:lvl3pPr algn="l" rtl="0">
              <a:buNone/>
              <a:defRPr sz="1600"/>
            </a:lvl3pPr>
            <a:lvl4pPr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12" name="Picture 11" descr="logo_sela_college_shad6C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ps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304800" y="1371600"/>
            <a:ext cx="6553200" cy="4724400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7162800" y="2514600"/>
            <a:ext cx="1676400" cy="457200"/>
          </a:xfrm>
        </p:spPr>
        <p:txBody>
          <a:bodyPr/>
          <a:lstStyle>
            <a:lvl1pPr marL="233363" indent="339725">
              <a:buNone/>
              <a:defRPr sz="2000" b="1"/>
            </a:lvl1pPr>
            <a:lvl2pPr marL="233363" indent="-233363">
              <a:buFontTx/>
              <a:buBlip>
                <a:blip r:embed="rId3"/>
              </a:buBlip>
              <a:defRPr sz="1600" baseline="0"/>
            </a:lvl2pPr>
          </a:lstStyle>
          <a:p>
            <a:pPr lvl="0"/>
            <a:r>
              <a:rPr lang="en-US" dirty="0" smtClean="0"/>
              <a:t>Tips</a:t>
            </a:r>
          </a:p>
          <a:p>
            <a:pPr lvl="1"/>
            <a:endParaRPr lang="en-US" dirty="0" smtClean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7162800" y="3048000"/>
            <a:ext cx="1828800" cy="1676400"/>
          </a:xfrm>
        </p:spPr>
        <p:txBody>
          <a:bodyPr>
            <a:normAutofit/>
          </a:bodyPr>
          <a:lstStyle>
            <a:lvl1pPr marL="115888" indent="-115888">
              <a:buFont typeface="Arial" pitchFamily="34" charset="0"/>
              <a:buChar char="•"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304800" y="1371600"/>
            <a:ext cx="6553200" cy="4724400"/>
          </a:xfrm>
        </p:spPr>
        <p:txBody>
          <a:bodyPr/>
          <a:lstStyle>
            <a:lvl1pPr algn="l" rtl="0">
              <a:buFontTx/>
              <a:buBlip>
                <a:blip r:embed="rId4"/>
              </a:buBlip>
              <a:defRPr/>
            </a:lvl1pPr>
            <a:lvl2pPr algn="l" rtl="0">
              <a:buFontTx/>
              <a:buBlip>
                <a:blip r:embed="rId4"/>
              </a:buBlip>
              <a:defRPr/>
            </a:lvl2pPr>
            <a:lvl3pPr algn="l" rtl="0">
              <a:buFontTx/>
              <a:buBlip>
                <a:blip r:embed="rId4"/>
              </a:buBlip>
              <a:defRPr/>
            </a:lvl3pPr>
            <a:lvl4pPr algn="l" rtl="0">
              <a:buFontTx/>
              <a:buBlip>
                <a:blip r:embed="rId4"/>
              </a:buBlip>
              <a:defRPr/>
            </a:lvl4pPr>
            <a:lvl5pPr algn="l" rtl="0">
              <a:buFontTx/>
              <a:buBlip>
                <a:blip r:embed="rId4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logo_sela_college_shad6CM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pica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 rtl="1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1"/>
            <a:ext cx="8534400" cy="4648200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955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m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emo_page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8" name="Picture 7" descr="logo_sela_college_shad6CM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30542" y="6317673"/>
            <a:ext cx="1310286" cy="42836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4348" y="2857504"/>
            <a:ext cx="407196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lab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8" name="Picture 7" descr="logo_sela_college_shad6C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85720" y="3500446"/>
            <a:ext cx="4714908" cy="17145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clusionLa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onclusion_lab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8" name="Picture 7" descr="logo_sela_college_shad6C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85720" y="4500578"/>
            <a:ext cx="4519448" cy="17859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k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de_1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375" y="1371600"/>
            <a:ext cx="8429625" cy="4724400"/>
          </a:xfrm>
          <a:prstGeom prst="rect">
            <a:avLst/>
          </a:prstGeom>
          <a:solidFill>
            <a:schemeClr val="bg1">
              <a:alpha val="9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33375" y="1524000"/>
            <a:ext cx="8353425" cy="4419600"/>
          </a:xfrm>
        </p:spPr>
        <p:txBody>
          <a:bodyPr>
            <a:normAutofit/>
          </a:bodyPr>
          <a:lstStyle>
            <a:lvl1pPr algn="l" rtl="0">
              <a:buNone/>
              <a:defRPr sz="1600" b="0">
                <a:latin typeface="Consolas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7" name="Picture 16" descr="Code5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1295400"/>
            <a:ext cx="2514600" cy="980375"/>
          </a:xfrm>
          <a:prstGeom prst="rect">
            <a:avLst/>
          </a:prstGeom>
        </p:spPr>
      </p:pic>
      <p:pic>
        <p:nvPicPr>
          <p:cNvPr id="11" name="Picture 10" descr="logo_sela_college_shad6C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Snipp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de_2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375" y="1371600"/>
            <a:ext cx="8505825" cy="2286000"/>
          </a:xfrm>
          <a:prstGeom prst="rect">
            <a:avLst/>
          </a:prstGeom>
          <a:solidFill>
            <a:schemeClr val="bg1">
              <a:alpha val="85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323850" y="3867150"/>
            <a:ext cx="8515349" cy="2286000"/>
          </a:xfrm>
          <a:prstGeom prst="rect">
            <a:avLst/>
          </a:prstGeom>
          <a:gradFill>
            <a:gsLst>
              <a:gs pos="0">
                <a:srgbClr val="A6BEE8">
                  <a:alpha val="69804"/>
                </a:srgbClr>
              </a:gs>
              <a:gs pos="50000">
                <a:schemeClr val="accent1">
                  <a:tint val="44500"/>
                  <a:satMod val="160000"/>
                  <a:alpha val="70000"/>
                </a:schemeClr>
              </a:gs>
              <a:gs pos="100000">
                <a:schemeClr val="accent1">
                  <a:tint val="23500"/>
                  <a:satMod val="160000"/>
                  <a:alpha val="70000"/>
                </a:schemeClr>
              </a:gs>
            </a:gsLst>
            <a:lin ang="16200000" scaled="0"/>
          </a:gradFill>
          <a:ln w="1270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76200" dir="18900000" sy="23000" kx="-1200000" algn="bl" rotWithShape="0">
              <a:schemeClr val="accent1">
                <a:lumMod val="75000"/>
                <a:alpha val="4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n-US"/>
          </a:p>
        </p:txBody>
      </p:sp>
      <p:pic>
        <p:nvPicPr>
          <p:cNvPr id="18" name="Picture 17" descr="Code5cop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3817938"/>
            <a:ext cx="2345379" cy="9144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304800" y="1371600"/>
            <a:ext cx="8534400" cy="2286000"/>
          </a:xfrm>
        </p:spPr>
        <p:txBody>
          <a:bodyPr/>
          <a:lstStyle>
            <a:lvl1pPr algn="l" rtl="0">
              <a:buFontTx/>
              <a:buBlip>
                <a:blip r:embed="rId4"/>
              </a:buBlip>
              <a:defRPr/>
            </a:lvl1pPr>
            <a:lvl2pPr algn="l" rtl="0">
              <a:buFontTx/>
              <a:buBlip>
                <a:blip r:embed="rId5"/>
              </a:buBlip>
              <a:defRPr/>
            </a:lvl2pPr>
            <a:lvl3pPr algn="l" rtl="0">
              <a:buFontTx/>
              <a:buBlip>
                <a:blip r:embed="rId6"/>
              </a:buBlip>
              <a:defRPr/>
            </a:lvl3pPr>
            <a:lvl4pPr algn="l" rtl="0">
              <a:buFontTx/>
              <a:buBlip>
                <a:blip r:embed="rId6"/>
              </a:buBlip>
              <a:defRPr/>
            </a:lvl4pPr>
            <a:lvl5pPr algn="l" rtl="0">
              <a:buFontTx/>
              <a:buBlip>
                <a:blip r:embed="rId6"/>
              </a:buBlip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324196" y="3873731"/>
            <a:ext cx="8515004" cy="2277687"/>
          </a:xfrm>
        </p:spPr>
        <p:txBody>
          <a:bodyPr>
            <a:normAutofit/>
          </a:bodyPr>
          <a:lstStyle>
            <a:lvl1pPr algn="l" rtl="0">
              <a:buFont typeface="Arial" pitchFamily="34" charset="0"/>
              <a:buNone/>
              <a:defRPr lang="en-US" sz="1800" b="1" kern="120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urier New" pitchFamily="49" charset="0"/>
              </a:defRPr>
            </a:lvl1pPr>
            <a:lvl2pPr>
              <a:buFont typeface="Arial" pitchFamily="34" charset="0"/>
              <a:buChar char="•"/>
              <a:defRPr lang="en-US" sz="1600" b="0" kern="120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urier New" pitchFamily="49" charset="0"/>
              </a:defRPr>
            </a:lvl2pPr>
            <a:lvl3pPr>
              <a:buFont typeface="Arial" pitchFamily="34" charset="0"/>
              <a:buChar char="•"/>
              <a:defRPr lang="en-US" sz="1600" b="0" kern="120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urier New" pitchFamily="49" charset="0"/>
              </a:defRPr>
            </a:lvl3pPr>
            <a:lvl4pPr>
              <a:buFont typeface="Arial" pitchFamily="34" charset="0"/>
              <a:buChar char="•"/>
              <a:defRPr lang="en-US" sz="1600" b="0" kern="1200" dirty="0" smtClean="0">
                <a:solidFill>
                  <a:schemeClr val="tx1"/>
                </a:solidFill>
                <a:latin typeface="Consolas" pitchFamily="49" charset="0"/>
                <a:ea typeface="+mn-ea"/>
                <a:cs typeface="Courier New" pitchFamily="49" charset="0"/>
              </a:defRPr>
            </a:lvl4pPr>
            <a:lvl5pPr>
              <a:buFont typeface="Arial" pitchFamily="34" charset="0"/>
              <a:buChar char="•"/>
              <a:defRPr lang="en-US" sz="1600" b="0" kern="1200" dirty="0">
                <a:solidFill>
                  <a:schemeClr val="tx1"/>
                </a:solidFill>
                <a:latin typeface="Consolas" pitchFamily="49" charset="0"/>
                <a:ea typeface="+mn-ea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logo_sela_college_shad6CM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2564" y="6317673"/>
            <a:ext cx="1326243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questions_sm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pic>
        <p:nvPicPr>
          <p:cNvPr id="6" name="Picture 5" descr="logo_sela_college_shad6C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0542" y="6317673"/>
            <a:ext cx="1310286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ummary_smal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 rt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33375" y="1371600"/>
            <a:ext cx="5838825" cy="4648200"/>
          </a:xfrm>
          <a:prstGeom prst="rect">
            <a:avLst/>
          </a:prstGeom>
          <a:solidFill>
            <a:schemeClr val="bg1">
              <a:alpha val="59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7664" y="6356350"/>
            <a:ext cx="407325" cy="365125"/>
          </a:xfrm>
        </p:spPr>
        <p:txBody>
          <a:bodyPr/>
          <a:lstStyle/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333375" y="1371600"/>
            <a:ext cx="5851294" cy="4572000"/>
          </a:xfrm>
        </p:spPr>
        <p:txBody>
          <a:bodyPr>
            <a:normAutofit/>
          </a:bodyPr>
          <a:lstStyle>
            <a:lvl1pPr algn="l" rtl="0">
              <a:buSzPct val="75000"/>
              <a:buFontTx/>
              <a:buBlip>
                <a:blip r:embed="rId3"/>
              </a:buBlip>
              <a:defRPr sz="2800" b="0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1" name="Picture 10" descr="logo_sela_college_shad6CM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0542" y="6317673"/>
            <a:ext cx="1310286" cy="42836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nside_small.jpg"/>
          <p:cNvPicPr>
            <a:picLocks noChangeAspect="1"/>
          </p:cNvPicPr>
          <p:nvPr/>
        </p:nvPicPr>
        <p:blipFill>
          <a:blip r:embed="rId14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4196" y="0"/>
            <a:ext cx="66100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37664" y="6356350"/>
            <a:ext cx="407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A4F5AD6-DF2C-4700-B8D7-AAB5CD60698B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2" name="Rectangle 11"/>
          <p:cNvSpPr/>
          <p:nvPr/>
        </p:nvSpPr>
        <p:spPr>
          <a:xfrm>
            <a:off x="304800" y="1371600"/>
            <a:ext cx="8553480" cy="4724400"/>
          </a:xfrm>
          <a:prstGeom prst="rect">
            <a:avLst/>
          </a:prstGeom>
          <a:solidFill>
            <a:schemeClr val="bg1">
              <a:alpha val="40000"/>
            </a:schemeClr>
          </a:solidFill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371601"/>
            <a:ext cx="855348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7400" y="6392487"/>
            <a:ext cx="6172200" cy="328988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pic>
        <p:nvPicPr>
          <p:cNvPr id="11" name="Picture 10" descr="logo_sela_college_shad6CM.gif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30542" y="6286520"/>
            <a:ext cx="1310286" cy="4283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1" eaLnBrk="1" latinLnBrk="0" hangingPunct="1">
        <a:spcBef>
          <a:spcPct val="0"/>
        </a:spcBef>
        <a:buNone/>
        <a:defRPr sz="3200" b="0" kern="1200">
          <a:ln w="3175">
            <a:solidFill>
              <a:srgbClr val="FFFFCC">
                <a:alpha val="84000"/>
              </a:srgbClr>
            </a:solidFill>
          </a:ln>
          <a:gradFill>
            <a:gsLst>
              <a:gs pos="0">
                <a:srgbClr val="DC8506"/>
              </a:gs>
              <a:gs pos="48000">
                <a:srgbClr val="F2BF04"/>
              </a:gs>
              <a:gs pos="59000">
                <a:srgbClr val="FFFFCC"/>
              </a:gs>
              <a:gs pos="65000">
                <a:srgbClr val="F2BF04"/>
              </a:gs>
              <a:gs pos="71000">
                <a:srgbClr val="DC8506"/>
              </a:gs>
            </a:gsLst>
            <a:lin ang="5400000" scaled="0"/>
          </a:gradFill>
          <a:effectLst>
            <a:outerShdw blurRad="127000" algn="ctr" rotWithShape="0">
              <a:prstClr val="black">
                <a:alpha val="94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Delisting</a:t>
            </a:r>
            <a:r>
              <a:rPr lang="he-IL" smtClean="0"/>
              <a:t> כמנוף לצמיחה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עופר אלשיך</a:t>
            </a:r>
          </a:p>
          <a:p>
            <a:r>
              <a:rPr lang="he-IL" dirty="0" smtClean="0"/>
              <a:t>קבוצת סלע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מה הוביל אותנו להחלטה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החברה לא היוותה השקעה אטרקטיבית: גודל, צמיחה, רווחיות, דלות מסחר</a:t>
            </a:r>
          </a:p>
          <a:p>
            <a:r>
              <a:rPr lang="he-IL" dirty="0" smtClean="0"/>
              <a:t>אי יכולת לגייס כסף מהציבור מעבר ל- </a:t>
            </a:r>
            <a:r>
              <a:rPr lang="en-US" dirty="0" smtClean="0"/>
              <a:t>IPO </a:t>
            </a:r>
            <a:endParaRPr lang="he-IL" dirty="0" smtClean="0"/>
          </a:p>
          <a:p>
            <a:r>
              <a:rPr lang="he-IL" dirty="0" smtClean="0"/>
              <a:t>כניסה לרשימת השימור לאחר הקשחת התנאים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שיקולים בבחירת סוג העסקה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חשש כי לא נצליח לממש הצעת רכש מלאה</a:t>
            </a:r>
          </a:p>
          <a:p>
            <a:r>
              <a:rPr lang="he-IL" dirty="0" smtClean="0"/>
              <a:t>יציאה מרשימת השימור – דורש עסקה משולבת</a:t>
            </a:r>
          </a:p>
          <a:p>
            <a:r>
              <a:rPr lang="he-IL" dirty="0" smtClean="0"/>
              <a:t>בעלי מניות המיעוט– חיפוש הכנסת פעילות אלטרנטיבית עם ערך מוסף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תאור העסקה שנבחרה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e-IL" dirty="0" smtClean="0"/>
              <a:t>עסקה משולבת הכוללת את האלמנטים הבאים:</a:t>
            </a:r>
          </a:p>
          <a:p>
            <a:r>
              <a:rPr lang="he-IL" dirty="0" smtClean="0"/>
              <a:t>מכירת השליטה לצד ג</a:t>
            </a:r>
          </a:p>
          <a:p>
            <a:r>
              <a:rPr lang="he-IL" dirty="0" smtClean="0"/>
              <a:t>רכישת הפעילות הקיימת ע"י בעלי השליטה</a:t>
            </a:r>
          </a:p>
          <a:p>
            <a:r>
              <a:rPr lang="he-IL" dirty="0" smtClean="0"/>
              <a:t>הכנסת פעילות חדשה כנגד הקצאה לבעלי השליטה החדשים</a:t>
            </a:r>
          </a:p>
          <a:p>
            <a:r>
              <a:rPr lang="he-IL" dirty="0" smtClean="0"/>
              <a:t>הנפקת זכויות לצורך השגת פיזור ויציאה מהשימור</a:t>
            </a:r>
          </a:p>
          <a:p>
            <a:r>
              <a:rPr lang="he-IL" dirty="0" smtClean="0"/>
              <a:t>הרבה בעיות בדרך עד לאישור העסקה בבית משפט ע"פ סעיף 350</a:t>
            </a:r>
          </a:p>
          <a:p>
            <a:r>
              <a:rPr lang="he-IL" dirty="0" smtClean="0"/>
              <a:t>רב של מעל ל- 90% מהציבור תמך בעסקה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תוצאות העסקה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עבור החברה הציבורית</a:t>
            </a:r>
          </a:p>
          <a:p>
            <a:pPr lvl="1"/>
            <a:r>
              <a:rPr lang="he-IL" dirty="0" smtClean="0"/>
              <a:t>החברה יצאה מרשימת השימור</a:t>
            </a:r>
          </a:p>
          <a:p>
            <a:pPr lvl="1"/>
            <a:r>
              <a:rPr lang="he-IL" dirty="0" smtClean="0"/>
              <a:t>המשקיעים הקיימים דוללו</a:t>
            </a:r>
          </a:p>
          <a:p>
            <a:pPr lvl="1"/>
            <a:r>
              <a:rPr lang="he-IL" dirty="0" smtClean="0">
                <a:solidFill>
                  <a:sysClr val="windowText" lastClr="000000"/>
                </a:solidFill>
              </a:rPr>
              <a:t>סחירות הנייר עלתה דרמטית</a:t>
            </a:r>
          </a:p>
          <a:p>
            <a:pPr lvl="1"/>
            <a:r>
              <a:rPr lang="he-IL" dirty="0" smtClean="0"/>
              <a:t>כניסה לתחום פעילות חם – </a:t>
            </a:r>
            <a:r>
              <a:rPr lang="he-IL" dirty="0" err="1" smtClean="0"/>
              <a:t>ביוטק</a:t>
            </a:r>
            <a:endParaRPr lang="he-IL" dirty="0" smtClean="0"/>
          </a:p>
          <a:p>
            <a:pPr lvl="1"/>
            <a:r>
              <a:rPr lang="he-IL" dirty="0" smtClean="0"/>
              <a:t>שווי – עדיין מוקדם להגיד</a:t>
            </a:r>
          </a:p>
          <a:p>
            <a:r>
              <a:rPr lang="he-IL" dirty="0" smtClean="0"/>
              <a:t>לגבי החברה הפרטית</a:t>
            </a:r>
          </a:p>
          <a:p>
            <a:pPr lvl="1"/>
            <a:r>
              <a:rPr lang="he-IL" dirty="0" smtClean="0"/>
              <a:t>חסכון בהוצאות</a:t>
            </a:r>
          </a:p>
          <a:p>
            <a:pPr lvl="1"/>
            <a:r>
              <a:rPr lang="he-IL" dirty="0" smtClean="0"/>
              <a:t>זמן מנהלים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286248" y="2285992"/>
            <a:ext cx="4500594" cy="785818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סחירות ני"ע של סלע</a:t>
            </a:r>
            <a:endParaRPr lang="he-IL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1" y="1371600"/>
          <a:ext cx="8229599" cy="407670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75657"/>
                <a:gridCol w="1048991"/>
                <a:gridCol w="1135496"/>
                <a:gridCol w="1176954"/>
                <a:gridCol w="1045556"/>
                <a:gridCol w="1273922"/>
                <a:gridCol w="1373023"/>
              </a:tblGrid>
              <a:tr h="571503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Arial"/>
                        </a:rPr>
                        <a:t>Q1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Calibri"/>
                          <a:cs typeface="Arial"/>
                        </a:rPr>
                        <a:t>Q2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Q3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Q4 2009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Q1 2010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Calibri"/>
                          <a:cs typeface="Arial"/>
                        </a:rPr>
                        <a:t>Q2 2010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מסחר ממוצע ביום בש"ח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233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4,800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750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295,000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1,551,000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מס ימי מסחר ברבעון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kern="1200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5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24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כל יום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כל יום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הודעה על העסקה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ביצוע העסקה ב- 27.1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הנפקת זכויות באפריל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תוצאות העסקה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עבור החברה הציבורית</a:t>
            </a:r>
          </a:p>
          <a:p>
            <a:pPr lvl="1"/>
            <a:r>
              <a:rPr lang="he-IL" dirty="0" smtClean="0"/>
              <a:t>החברה יצאה מרשימת השימור</a:t>
            </a:r>
          </a:p>
          <a:p>
            <a:pPr lvl="1"/>
            <a:r>
              <a:rPr lang="he-IL" dirty="0" smtClean="0"/>
              <a:t>המשקיעים הקיימים דוללו</a:t>
            </a:r>
          </a:p>
          <a:p>
            <a:pPr lvl="1"/>
            <a:r>
              <a:rPr lang="he-IL" dirty="0" smtClean="0">
                <a:solidFill>
                  <a:sysClr val="windowText" lastClr="000000"/>
                </a:solidFill>
              </a:rPr>
              <a:t>סחירות הנייר עלתה דרמטית</a:t>
            </a:r>
          </a:p>
          <a:p>
            <a:pPr lvl="1"/>
            <a:r>
              <a:rPr lang="he-IL" dirty="0" smtClean="0"/>
              <a:t>כניסה לתחום פעילות חם – </a:t>
            </a:r>
            <a:r>
              <a:rPr lang="he-IL" dirty="0" err="1" smtClean="0"/>
              <a:t>ביוטק</a:t>
            </a:r>
            <a:endParaRPr lang="he-IL" dirty="0" smtClean="0"/>
          </a:p>
          <a:p>
            <a:pPr lvl="1"/>
            <a:r>
              <a:rPr lang="he-IL" dirty="0" smtClean="0"/>
              <a:t>שווי – עדיין מוקדם להגיד</a:t>
            </a:r>
          </a:p>
          <a:p>
            <a:r>
              <a:rPr lang="he-IL" dirty="0" smtClean="0"/>
              <a:t>לגבי החברה הפרטית</a:t>
            </a:r>
          </a:p>
          <a:p>
            <a:pPr lvl="1"/>
            <a:r>
              <a:rPr lang="he-IL" dirty="0" smtClean="0"/>
              <a:t>חסכון בהוצאות</a:t>
            </a:r>
          </a:p>
          <a:p>
            <a:pPr lvl="1"/>
            <a:r>
              <a:rPr lang="he-IL" dirty="0" smtClean="0"/>
              <a:t>זמן מנהלים</a:t>
            </a:r>
          </a:p>
        </p:txBody>
      </p:sp>
      <p:sp>
        <p:nvSpPr>
          <p:cNvPr id="4" name="Rectangle 3">
            <a:hlinkClick r:id="rId3" action="ppaction://hlinksldjump"/>
          </p:cNvPr>
          <p:cNvSpPr/>
          <p:nvPr/>
        </p:nvSpPr>
        <p:spPr>
          <a:xfrm>
            <a:off x="4286248" y="2285992"/>
            <a:ext cx="4500594" cy="785818"/>
          </a:xfrm>
          <a:prstGeom prst="rect">
            <a:avLst/>
          </a:prstGeom>
          <a:solidFill>
            <a:schemeClr val="tx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smtClean="0"/>
              <a:t>תודה</a:t>
            </a:r>
            <a:br>
              <a:rPr lang="he-IL" smtClean="0"/>
            </a:br>
            <a:r>
              <a:rPr lang="he-IL" smtClean="0"/>
              <a:t>רבה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e-IL" dirty="0" smtClean="0"/>
              <a:t>עופר אלשיך</a:t>
            </a:r>
          </a:p>
          <a:p>
            <a:r>
              <a:rPr lang="he-IL" dirty="0" smtClean="0"/>
              <a:t>קבוצת סלע</a:t>
            </a:r>
            <a:endParaRPr lang="en-US" dirty="0" smtClean="0"/>
          </a:p>
          <a:p>
            <a:r>
              <a:rPr lang="en-US" dirty="0" smtClean="0"/>
              <a:t>054-2227722</a:t>
            </a:r>
            <a:endParaRPr lang="he-I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המצב כיום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הבורסה: טוב או רע?</a:t>
            </a:r>
          </a:p>
          <a:p>
            <a:r>
              <a:rPr lang="he-IL" dirty="0" smtClean="0"/>
              <a:t>נכון להיום: 760 חברות מתוכם כ- 200 אינן מתאימות</a:t>
            </a:r>
          </a:p>
          <a:p>
            <a:r>
              <a:rPr lang="he-IL" dirty="0" smtClean="0"/>
              <a:t>הבורסה מעוניינת למחוק חברות אלו</a:t>
            </a:r>
          </a:p>
          <a:p>
            <a:r>
              <a:rPr lang="he-IL" dirty="0" smtClean="0"/>
              <a:t>תוצאה: </a:t>
            </a:r>
          </a:p>
          <a:p>
            <a:pPr lvl="1"/>
            <a:r>
              <a:rPr lang="he-IL" dirty="0" smtClean="0"/>
              <a:t>החברות אינן מצליחות לנצל את יתרון היותן ציבוריות</a:t>
            </a:r>
          </a:p>
          <a:p>
            <a:pPr lvl="1"/>
            <a:r>
              <a:rPr lang="he-IL" dirty="0" smtClean="0"/>
              <a:t>פגיעה ברווחיות של חברות אלו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נדבר על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מי החברות ש- </a:t>
            </a:r>
            <a:r>
              <a:rPr lang="en-US" dirty="0" smtClean="0"/>
              <a:t>Delisting</a:t>
            </a:r>
            <a:r>
              <a:rPr lang="he-IL" dirty="0" smtClean="0"/>
              <a:t> מעניין אותם</a:t>
            </a:r>
          </a:p>
          <a:p>
            <a:r>
              <a:rPr lang="he-IL" dirty="0" smtClean="0"/>
              <a:t>היתרונות והחסרונות בביצוע מהלך כזה</a:t>
            </a:r>
          </a:p>
          <a:p>
            <a:r>
              <a:rPr lang="he-IL" dirty="0" smtClean="0"/>
              <a:t>החלטנו שכדאי אז איך עושים זאת</a:t>
            </a:r>
          </a:p>
          <a:p>
            <a:r>
              <a:rPr lang="he-IL" dirty="0" smtClean="0"/>
              <a:t>איך ניתן להרוויח מביצוע מהלך כזה</a:t>
            </a:r>
          </a:p>
          <a:p>
            <a:r>
              <a:rPr lang="he-IL" dirty="0" smtClean="0"/>
              <a:t>מה עשינו בקבוצת סלע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מי החברות  שזה כדאי להם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/>
              <a:t>חברות שלא  </a:t>
            </a:r>
            <a:r>
              <a:rPr lang="he-IL" dirty="0" smtClean="0"/>
              <a:t>מצליחות לממש את היכולת לגייס הון מהציבור</a:t>
            </a:r>
            <a:endParaRPr lang="en-US" dirty="0"/>
          </a:p>
          <a:p>
            <a:r>
              <a:rPr lang="he-IL" dirty="0" smtClean="0"/>
              <a:t>חברות עם חוסר עניין למשקיע בכלל ולמשקיע המוסדי בפרט</a:t>
            </a:r>
          </a:p>
          <a:p>
            <a:r>
              <a:rPr lang="he-IL" dirty="0" smtClean="0"/>
              <a:t>חברות דלות סחירות (כ- </a:t>
            </a:r>
            <a:r>
              <a:rPr lang="he-IL" dirty="0" smtClean="0">
                <a:solidFill>
                  <a:srgbClr val="FF0000"/>
                </a:solidFill>
              </a:rPr>
              <a:t>70</a:t>
            </a:r>
            <a:r>
              <a:rPr lang="he-IL" dirty="0" smtClean="0"/>
              <a:t> חברות </a:t>
            </a:r>
            <a:r>
              <a:rPr lang="he-IL" dirty="0" err="1" smtClean="0"/>
              <a:t>וכ</a:t>
            </a:r>
            <a:r>
              <a:rPr lang="he-IL" dirty="0" smtClean="0"/>
              <a:t>- </a:t>
            </a:r>
            <a:r>
              <a:rPr lang="he-IL" dirty="0" smtClean="0">
                <a:solidFill>
                  <a:srgbClr val="FF0000"/>
                </a:solidFill>
              </a:rPr>
              <a:t>130</a:t>
            </a:r>
            <a:r>
              <a:rPr lang="he-IL" dirty="0" smtClean="0"/>
              <a:t> לא נכללות בה כי מינו עושה שוק או נכללות ברשימת השימור)</a:t>
            </a:r>
            <a:endParaRPr lang="en-US" dirty="0"/>
          </a:p>
          <a:p>
            <a:r>
              <a:rPr lang="he-IL" dirty="0"/>
              <a:t>חברות </a:t>
            </a:r>
            <a:r>
              <a:rPr lang="he-IL" dirty="0" smtClean="0"/>
              <a:t>ברשימת השימור (כ- </a:t>
            </a:r>
            <a:r>
              <a:rPr lang="he-IL" dirty="0" smtClean="0">
                <a:solidFill>
                  <a:srgbClr val="FF0000"/>
                </a:solidFill>
              </a:rPr>
              <a:t>20</a:t>
            </a:r>
            <a:r>
              <a:rPr lang="he-IL" dirty="0" smtClean="0"/>
              <a:t> חברות)</a:t>
            </a:r>
          </a:p>
          <a:p>
            <a:r>
              <a:rPr lang="he-IL" dirty="0" smtClean="0"/>
              <a:t>חברות מועמדות לכניסה לשימור– </a:t>
            </a:r>
            <a:r>
              <a:rPr lang="he-IL" dirty="0" smtClean="0">
                <a:solidFill>
                  <a:srgbClr val="FF0000"/>
                </a:solidFill>
              </a:rPr>
              <a:t>64</a:t>
            </a:r>
            <a:r>
              <a:rPr lang="he-IL" dirty="0" smtClean="0"/>
              <a:t> חברות נכון לפברואר 2010</a:t>
            </a:r>
          </a:p>
          <a:p>
            <a:r>
              <a:rPr lang="he-IL" dirty="0" smtClean="0"/>
              <a:t>קבוצת חברות ציבוריות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רשימת השימור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החל מתום שנה שנייה אין מסחר בני"ע, אבל אין "הנחה" במה שנדרש מהחברות</a:t>
            </a:r>
          </a:p>
          <a:p>
            <a:endParaRPr lang="he-IL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0" y="2285992"/>
          <a:ext cx="8048664" cy="375163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12166"/>
                <a:gridCol w="2012166"/>
                <a:gridCol w="2012166"/>
                <a:gridCol w="2012166"/>
              </a:tblGrid>
              <a:tr h="664178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latin typeface="Calibri"/>
                          <a:ea typeface="Calibri"/>
                          <a:cs typeface="Arial"/>
                        </a:rPr>
                        <a:t>תנאי כניסה לרשימת השימור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Calibri"/>
                          <a:cs typeface="Arial"/>
                        </a:rPr>
                        <a:t>תנאי יציאה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 dirty="0">
                          <a:latin typeface="Calibri"/>
                          <a:ea typeface="Calibri"/>
                          <a:cs typeface="Arial"/>
                        </a:rPr>
                        <a:t>שנה ראשונה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latin typeface="Calibri"/>
                          <a:ea typeface="Calibri"/>
                          <a:cs typeface="Arial"/>
                        </a:rPr>
                        <a:t>תנאי יציאה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b="1">
                          <a:latin typeface="Calibri"/>
                          <a:ea typeface="Calibri"/>
                          <a:cs typeface="Arial"/>
                        </a:rPr>
                        <a:t>שנה שניה ואילך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26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עצמי ב- 4 דוחות אחרונים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נמוך מ- 2 מליון ש"ח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מעל 4 מליון ש"ח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מעל 16 מליון ש"ח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26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שווי אחזקות ציבור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נמוך מ- 5 מליון ש"ח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מעל 7 מליון ש"ח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מעל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20 מליון ש"ח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26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שיעור אחזקות ציבור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(או 15 מליון ₪)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20% </a:t>
                      </a:r>
                      <a:endParaRPr lang="he-IL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או 15 מליון ₪)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20% </a:t>
                      </a:r>
                      <a:endParaRPr lang="he-IL" sz="2000" dirty="0" smtClean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או 15 מליון ₪)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62649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latin typeface="Calibri"/>
                          <a:ea typeface="Calibri"/>
                          <a:cs typeface="Arial"/>
                        </a:rPr>
                        <a:t>פעילות קיימת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השלמת פעילות של 12 חודשים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השלמת פעילות של 12 חודשים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שיקולים לביצוע </a:t>
            </a:r>
            <a:r>
              <a:rPr lang="en-US" sz="3600" dirty="0" smtClean="0"/>
              <a:t>Delisting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הקשחת התנאים ע"י הרגולטור – רשימת השימור, רשימת דלי סחירות, דו"ח ברנע, </a:t>
            </a:r>
            <a:r>
              <a:rPr lang="en-US" dirty="0" smtClean="0"/>
              <a:t>IFRS</a:t>
            </a:r>
            <a:r>
              <a:rPr lang="he-IL" dirty="0" smtClean="0"/>
              <a:t> והשלכותיו, </a:t>
            </a:r>
            <a:r>
              <a:rPr lang="en-US" dirty="0" smtClean="0"/>
              <a:t>I-SOX</a:t>
            </a:r>
          </a:p>
          <a:p>
            <a:r>
              <a:rPr lang="he-IL" dirty="0" smtClean="0"/>
              <a:t>הקטנת הוצאות שוטפות</a:t>
            </a:r>
            <a:endParaRPr lang="en-US" dirty="0" smtClean="0"/>
          </a:p>
          <a:p>
            <a:r>
              <a:rPr lang="he-IL" dirty="0" smtClean="0"/>
              <a:t>כשלון עסקי</a:t>
            </a:r>
          </a:p>
          <a:p>
            <a:r>
              <a:rPr lang="he-IL" dirty="0" smtClean="0"/>
              <a:t>קבוצות חברות</a:t>
            </a:r>
          </a:p>
          <a:p>
            <a:r>
              <a:rPr lang="he-IL" dirty="0" smtClean="0"/>
              <a:t>עסקאות בעלי עניין</a:t>
            </a:r>
          </a:p>
          <a:p>
            <a:r>
              <a:rPr lang="he-IL" dirty="0" smtClean="0"/>
              <a:t>כניסה לתחומי עיסוק  "בעיתיים"</a:t>
            </a:r>
            <a:endParaRPr lang="en-US" dirty="0" smtClean="0"/>
          </a:p>
          <a:p>
            <a:r>
              <a:rPr lang="he-IL" dirty="0" smtClean="0"/>
              <a:t>חשיבה עסקית  לטווח ארוך ולא ברמה רבעונית</a:t>
            </a:r>
            <a:endParaRPr lang="en-US" dirty="0" smtClean="0"/>
          </a:p>
          <a:p>
            <a:r>
              <a:rPr lang="he-IL" dirty="0" smtClean="0"/>
              <a:t>מניעת חשיפת נתונים פיננסים ועסקיים ממתחרים – אדלר </a:t>
            </a:r>
            <a:r>
              <a:rPr lang="he-IL" dirty="0" err="1" smtClean="0"/>
              <a:t>חומסקי</a:t>
            </a:r>
            <a:endParaRPr lang="en-US" dirty="0" smtClean="0"/>
          </a:p>
          <a:p>
            <a:r>
              <a:rPr lang="he-IL" dirty="0" smtClean="0"/>
              <a:t>רווח עסקי: שווי שלד, חסכון הוצאות, זמן מנהלים לפיתוח עסקי</a:t>
            </a: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חסרונות בביצוע </a:t>
            </a:r>
            <a:r>
              <a:rPr lang="en-US" sz="3600" dirty="0" smtClean="0"/>
              <a:t>Delisting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אבדן יכולת המימוש של בעלי השליטה בצורה קלה</a:t>
            </a:r>
            <a:endParaRPr lang="en-US" dirty="0" smtClean="0"/>
          </a:p>
          <a:p>
            <a:r>
              <a:rPr lang="he-IL" dirty="0" smtClean="0"/>
              <a:t>אבדן של מקור לגיוס כסף</a:t>
            </a:r>
            <a:endParaRPr lang="en-US" dirty="0" smtClean="0"/>
          </a:p>
          <a:p>
            <a:r>
              <a:rPr lang="he-IL" dirty="0" smtClean="0"/>
              <a:t>הקשחת </a:t>
            </a:r>
            <a:r>
              <a:rPr lang="he-IL" dirty="0"/>
              <a:t>עמדות של מוסדות פיננסיים </a:t>
            </a:r>
            <a:r>
              <a:rPr lang="he-IL" dirty="0" smtClean="0"/>
              <a:t>כלפי חברות  פרטיות</a:t>
            </a:r>
            <a:endParaRPr lang="en-US" dirty="0"/>
          </a:p>
          <a:p>
            <a:r>
              <a:rPr lang="he-IL" dirty="0"/>
              <a:t>מיצוב כלפי </a:t>
            </a:r>
            <a:r>
              <a:rPr lang="he-IL" dirty="0" smtClean="0"/>
              <a:t>עובדים, </a:t>
            </a:r>
            <a:r>
              <a:rPr lang="he-IL" dirty="0"/>
              <a:t>לקוחות </a:t>
            </a:r>
            <a:r>
              <a:rPr lang="he-IL" dirty="0" smtClean="0"/>
              <a:t>וספקים, שוק ההון</a:t>
            </a:r>
          </a:p>
          <a:p>
            <a:r>
              <a:rPr lang="he-IL" dirty="0" smtClean="0"/>
              <a:t>פגיעה באגו</a:t>
            </a:r>
            <a:endParaRPr lang="en-US" dirty="0"/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7072362" cy="1143000"/>
          </a:xfrm>
        </p:spPr>
        <p:txBody>
          <a:bodyPr>
            <a:noAutofit/>
          </a:bodyPr>
          <a:lstStyle/>
          <a:p>
            <a:r>
              <a:rPr lang="he-IL" sz="3600" dirty="0" smtClean="0"/>
              <a:t>דרכים להפיכת חברה ציבורית לחברה פרטית</a:t>
            </a:r>
            <a:endParaRPr lang="he-IL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e-IL" dirty="0" smtClean="0"/>
              <a:t>ע"פ סעיפים 328 ו- 336 לחוק החברות</a:t>
            </a:r>
          </a:p>
          <a:p>
            <a:r>
              <a:rPr lang="he-IL" dirty="0" smtClean="0"/>
              <a:t>הצעת רכש רגילה: ניתן להגיע עד 90% </a:t>
            </a:r>
          </a:p>
          <a:p>
            <a:r>
              <a:rPr lang="he-IL" dirty="0" smtClean="0"/>
              <a:t>הצעת רכש מלאה -  יוצאת לפועל רק במידה ומגיעים ל- 95% ואז כופים על המיעוט – סיכוי נמוך</a:t>
            </a:r>
            <a:endParaRPr lang="he-IL" dirty="0" smtClean="0">
              <a:solidFill>
                <a:srgbClr val="FF0000"/>
              </a:solidFill>
            </a:endParaRPr>
          </a:p>
          <a:p>
            <a:r>
              <a:rPr lang="he-IL" dirty="0" smtClean="0"/>
              <a:t>עסקה משולבת: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מכירת השליטה ,מכירת הפעילות, (אופציונאלי - הכנסת פעילות חלופית) – מסובך עם הרבה תקלות פוטנציאליות בתהליך</a:t>
            </a:r>
          </a:p>
          <a:p>
            <a:r>
              <a:rPr lang="he-IL" dirty="0" smtClean="0"/>
              <a:t>רכישה עצמית של מניות ע"י החברה במסגרת סעיף 350 – אישור של 75% מהנוכחים באסיפת סוג ואישור בית משפט – חברת רותם פתוח ובנין</a:t>
            </a:r>
            <a:endParaRPr lang="en-US" dirty="0">
              <a:solidFill>
                <a:srgbClr val="FF0000"/>
              </a:solidFill>
            </a:endParaRPr>
          </a:p>
          <a:p>
            <a:pPr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קבוצת סלע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smtClean="0"/>
              <a:t>למה עשינו </a:t>
            </a:r>
          </a:p>
          <a:p>
            <a:r>
              <a:rPr lang="he-IL" smtClean="0"/>
              <a:t>איזו עסקה עשינו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la_Template_Ver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Sela_Template_Ver_04</Template>
  <TotalTime>5670</TotalTime>
  <Words>645</Words>
  <Application>Microsoft Office PowerPoint</Application>
  <PresentationFormat>‫הצגה על המסך (4:3)</PresentationFormat>
  <Paragraphs>146</Paragraphs>
  <Slides>16</Slides>
  <Notes>8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Sela_Template_Ver_01</vt:lpstr>
      <vt:lpstr>Delisting כמנוף לצמיחה</vt:lpstr>
      <vt:lpstr>המצב כיום</vt:lpstr>
      <vt:lpstr>נדבר על</vt:lpstr>
      <vt:lpstr>מי החברות  שזה כדאי להם</vt:lpstr>
      <vt:lpstr>רשימת השימור</vt:lpstr>
      <vt:lpstr>שיקולים לביצוע Delisting</vt:lpstr>
      <vt:lpstr>חסרונות בביצוע Delisting</vt:lpstr>
      <vt:lpstr>דרכים להפיכת חברה ציבורית לחברה פרטית</vt:lpstr>
      <vt:lpstr>קבוצת סלע</vt:lpstr>
      <vt:lpstr>מה הוביל אותנו להחלטה</vt:lpstr>
      <vt:lpstr>שיקולים בבחירת סוג העסקה</vt:lpstr>
      <vt:lpstr>תאור העסקה שנבחרה</vt:lpstr>
      <vt:lpstr>תוצאות העסקה</vt:lpstr>
      <vt:lpstr>סחירות ני"ע של סלע</vt:lpstr>
      <vt:lpstr>תוצאות העסקה</vt:lpstr>
      <vt:lpstr>תודה רבה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Delisting כמנוף לצמיחה</dc:title>
  <dc:creator>Ofer-lap</dc:creator>
  <cp:lastModifiedBy>Hila</cp:lastModifiedBy>
  <cp:revision>57</cp:revision>
  <dcterms:created xsi:type="dcterms:W3CDTF">2010-05-23T19:48:25Z</dcterms:created>
  <dcterms:modified xsi:type="dcterms:W3CDTF">2010-06-10T06:27:53Z</dcterms:modified>
</cp:coreProperties>
</file>